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267" r:id="rId4"/>
    <p:sldId id="294" r:id="rId5"/>
    <p:sldId id="295" r:id="rId6"/>
    <p:sldId id="303" r:id="rId7"/>
    <p:sldId id="293" r:id="rId8"/>
    <p:sldId id="260" r:id="rId9"/>
    <p:sldId id="261" r:id="rId10"/>
    <p:sldId id="292" r:id="rId11"/>
    <p:sldId id="300" r:id="rId12"/>
    <p:sldId id="301" r:id="rId13"/>
    <p:sldId id="296" r:id="rId14"/>
    <p:sldId id="304" r:id="rId15"/>
    <p:sldId id="264" r:id="rId16"/>
    <p:sldId id="290" r:id="rId17"/>
    <p:sldId id="291" r:id="rId18"/>
    <p:sldId id="288" r:id="rId19"/>
    <p:sldId id="298" r:id="rId20"/>
    <p:sldId id="285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4660"/>
  </p:normalViewPr>
  <p:slideViewPr>
    <p:cSldViewPr>
      <p:cViewPr varScale="1">
        <p:scale>
          <a:sx n="77" d="100"/>
          <a:sy n="77" d="100"/>
        </p:scale>
        <p:origin x="90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A71150-9990-4BB7-AD27-9BCF0327D07D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CAB082-F2D3-41D6-B1C9-1E97A6281A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45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fld id="{70547109-63DE-4287-A95C-9D105C314AD9}" type="slidenum">
              <a:rPr lang="ru-RU" altLang="ru-RU" smtClean="0"/>
              <a:pPr/>
              <a:t>2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130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fld id="{1555F77C-C963-4FF6-9A71-1CFB223F1A9C}" type="slidenum">
              <a:rPr lang="ru-RU" altLang="ru-RU" smtClean="0"/>
              <a:pPr/>
              <a:t>21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904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B4A5-F247-412C-AE43-F14D06EA9C0C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5F09-AB4F-46A4-89B5-94DD383DF9E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4354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3E94-F967-49D5-AE5B-DE7536500557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A842-0F10-4078-BB7F-DFBA69324F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359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8108-45FC-4977-8BE7-F1DE23A21925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06D6-1B14-493F-818E-C82FBC58117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0376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76C2-5BC3-417A-8F19-C601ED3495C9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796B-333B-4A66-A645-26AFF96C1CD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130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021A4-8F32-4621-AE40-B5ECE999D83D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7A48-B84D-4D08-BF84-CA0DB8342AC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61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67E1-061B-479A-A427-0A55D53068E0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E6F7-28FD-48F5-9770-4679083CB3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0909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3728-2559-47FB-A245-AC4B5CE3E3E0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F163-A406-4373-938D-C8BA1FB637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5211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D70C-56A1-422C-9EB7-A582550F898A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2390-47B8-4B53-A716-C5E02DB7A21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129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F64D-8A9E-459F-885B-C680561548FB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B38E-D743-43A5-93BE-269A1B4635D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045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EFC8-4072-4B04-81C7-87E2B4E66DF9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4E5B-5309-4785-BF08-3BA966C99B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839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0CA0-17F3-44BE-A4D0-8261BA6ACF78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7104-97AB-40A6-B159-522C7DDB56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4433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37716E-61D9-4F7C-B458-D1C50E8F55FC}" type="datetimeFigureOut">
              <a:rPr lang="ru-RU"/>
              <a:pPr>
                <a:defRPr/>
              </a:pPr>
              <a:t>09.04.2025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5B1896-8D9A-45A1-A9B5-322B8A448DA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hyperlink" Target="http://plc.nlu.edu.u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 flipH="1">
            <a:off x="4656138" y="1084263"/>
            <a:ext cx="3384550" cy="1223962"/>
          </a:xfrm>
          <a:prstGeom prst="wedgeEllipseCallout">
            <a:avLst>
              <a:gd name="adj1" fmla="val -21971"/>
              <a:gd name="adj2" fmla="val 77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52980"/>
            <a:ext cx="47880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Полтавський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фаховий коледж</a:t>
            </a:r>
          </a:p>
        </p:txBody>
      </p:sp>
      <p:pic>
        <p:nvPicPr>
          <p:cNvPr id="3076" name="Picture 40" descr="C:\Users\Ирина\Downloads\картинки\Animations.300000.CD3\animations\people_3\professor\smart_guy_giving_speech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125" y="1930400"/>
            <a:ext cx="145256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3125" y="1455738"/>
            <a:ext cx="335756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Вітаємо Вас!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44463" y="2492375"/>
            <a:ext cx="454818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uk-UA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Національного юридичного університету імені Ярослава Мудрого</a:t>
            </a:r>
            <a:endParaRPr lang="ru-RU" alt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 smtClean="0">
                <a:solidFill>
                  <a:schemeClr val="bg1"/>
                </a:solidFill>
              </a:rPr>
              <a:t>Які спеціальності у коледжі?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773238"/>
            <a:ext cx="8784976" cy="475210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b="1" dirty="0" smtClean="0"/>
              <a:t>Галузь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b="1" dirty="0" smtClean="0"/>
              <a:t>знань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D </a:t>
            </a:r>
            <a:r>
              <a:rPr lang="uk-UA" b="1" dirty="0" smtClean="0">
                <a:solidFill>
                  <a:srgbClr val="0070C0"/>
                </a:solidFill>
              </a:rPr>
              <a:t>Бізнес, адміністрування та право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b="1" dirty="0" smtClean="0"/>
              <a:t>Спеціальність </a:t>
            </a:r>
            <a:r>
              <a:rPr lang="en-US" b="1" dirty="0" smtClean="0">
                <a:solidFill>
                  <a:srgbClr val="0070C0"/>
                </a:solidFill>
              </a:rPr>
              <a:t>D6 </a:t>
            </a:r>
            <a:r>
              <a:rPr lang="uk-UA" b="1" dirty="0" smtClean="0">
                <a:solidFill>
                  <a:srgbClr val="0070C0"/>
                </a:solidFill>
              </a:rPr>
              <a:t>Секретарська та офісна справа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rgbClr val="0070C0"/>
                </a:solidFill>
              </a:rPr>
              <a:t>1</a:t>
            </a:r>
            <a:r>
              <a:rPr lang="uk-UA" b="1" dirty="0" smtClean="0">
                <a:solidFill>
                  <a:srgbClr val="0070C0"/>
                </a:solidFill>
              </a:rPr>
              <a:t>) ОПП «Юридичне документознавство та інформаційна діяльність»</a:t>
            </a:r>
          </a:p>
          <a:p>
            <a:pPr marL="0" indent="0">
              <a:buNone/>
              <a:defRPr/>
            </a:pPr>
            <a:r>
              <a:rPr lang="uk-UA" b="1" dirty="0" smtClean="0">
                <a:solidFill>
                  <a:srgbClr val="0070C0"/>
                </a:solidFill>
              </a:rPr>
              <a:t>2) ОПП </a:t>
            </a:r>
            <a:r>
              <a:rPr lang="ru-RU" b="1" dirty="0">
                <a:solidFill>
                  <a:srgbClr val="0070C0"/>
                </a:solidFill>
              </a:rPr>
              <a:t>«Юридичне </a:t>
            </a:r>
            <a:r>
              <a:rPr lang="ru-RU" b="1" dirty="0" smtClean="0">
                <a:solidFill>
                  <a:srgbClr val="0070C0"/>
                </a:solidFill>
              </a:rPr>
              <a:t>документознавство </a:t>
            </a:r>
            <a:r>
              <a:rPr lang="ru-RU" b="1" dirty="0">
                <a:solidFill>
                  <a:srgbClr val="0070C0"/>
                </a:solidFill>
              </a:rPr>
              <a:t>та </a:t>
            </a:r>
            <a:r>
              <a:rPr lang="ru-RU" b="1" dirty="0" smtClean="0">
                <a:solidFill>
                  <a:srgbClr val="0070C0"/>
                </a:solidFill>
              </a:rPr>
              <a:t>правове регулювання бізнесу»</a:t>
            </a:r>
            <a:endParaRPr lang="ru-RU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b="1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87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225550"/>
          </a:xfrm>
        </p:spPr>
        <p:txBody>
          <a:bodyPr/>
          <a:lstStyle/>
          <a:p>
            <a:r>
              <a:rPr lang="uk-UA" altLang="ru-RU" b="1" dirty="0" smtClean="0">
                <a:solidFill>
                  <a:schemeClr val="bg1"/>
                </a:solidFill>
              </a:rPr>
              <a:t>Перспективи </a:t>
            </a:r>
            <a:r>
              <a:rPr lang="uk-UA" altLang="ru-RU" b="1" dirty="0" smtClean="0">
                <a:solidFill>
                  <a:schemeClr val="bg1"/>
                </a:solidFill>
              </a:rPr>
              <a:t>випускника</a:t>
            </a:r>
            <a:br>
              <a:rPr lang="uk-UA" altLang="ru-RU" b="1" dirty="0" smtClean="0">
                <a:solidFill>
                  <a:schemeClr val="bg1"/>
                </a:solidFill>
              </a:rPr>
            </a:br>
            <a:r>
              <a:rPr lang="uk-UA" altLang="ru-RU" sz="2800" b="1" dirty="0" smtClean="0">
                <a:solidFill>
                  <a:schemeClr val="bg1"/>
                </a:solidFill>
              </a:rPr>
              <a:t>(результати навчання)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>
          <a:xfrm>
            <a:off x="107950" y="1773238"/>
            <a:ext cx="4038600" cy="4525962"/>
          </a:xfrm>
        </p:spPr>
        <p:txBody>
          <a:bodyPr/>
          <a:lstStyle/>
          <a:p>
            <a:r>
              <a:rPr lang="ru-RU" sz="2000" b="1" dirty="0"/>
              <a:t>основи державного, </a:t>
            </a:r>
            <a:r>
              <a:rPr lang="ru-RU" sz="2000" b="1" dirty="0" smtClean="0"/>
              <a:t>адміністративного, корпоративного, </a:t>
            </a:r>
            <a:r>
              <a:rPr lang="ru-RU" sz="2000" b="1" dirty="0"/>
              <a:t>трудового законодавства;</a:t>
            </a:r>
          </a:p>
          <a:p>
            <a:r>
              <a:rPr lang="ru-RU" sz="2000" b="1" dirty="0"/>
              <a:t>основи діловодства,</a:t>
            </a:r>
          </a:p>
          <a:p>
            <a:r>
              <a:rPr lang="ru-RU" sz="2000" b="1" dirty="0"/>
              <a:t>структуру та характер діяльності організації;</a:t>
            </a:r>
          </a:p>
          <a:p>
            <a:r>
              <a:rPr lang="ru-RU" sz="2000" b="1" dirty="0"/>
              <a:t>посадові обов'язки співробітників;</a:t>
            </a:r>
          </a:p>
          <a:p>
            <a:r>
              <a:rPr lang="ru-RU" sz="2000" b="1" dirty="0"/>
              <a:t>систему організації управлінської праці</a:t>
            </a:r>
            <a:r>
              <a:rPr lang="ru-RU" sz="2000" b="1" dirty="0" smtClean="0"/>
              <a:t>;</a:t>
            </a:r>
            <a:endParaRPr lang="ru-RU" sz="2000" b="1" dirty="0"/>
          </a:p>
        </p:txBody>
      </p:sp>
      <p:sp>
        <p:nvSpPr>
          <p:cNvPr id="8196" name="Объект 3"/>
          <p:cNvSpPr>
            <a:spLocks noGrp="1"/>
          </p:cNvSpPr>
          <p:nvPr>
            <p:ph sz="half" idx="2"/>
          </p:nvPr>
        </p:nvSpPr>
        <p:spPr>
          <a:xfrm>
            <a:off x="4151086" y="1812389"/>
            <a:ext cx="5000625" cy="2465388"/>
          </a:xfrm>
        </p:spPr>
        <p:txBody>
          <a:bodyPr/>
          <a:lstStyle/>
          <a:p>
            <a:r>
              <a:rPr lang="ru-RU" sz="2000" b="1" dirty="0" smtClean="0"/>
              <a:t>послідовність </a:t>
            </a:r>
            <a:r>
              <a:rPr lang="ru-RU" sz="2000" b="1" dirty="0"/>
              <a:t>роботи з різними видами службової документації та контролю за їх виконанням;</a:t>
            </a:r>
          </a:p>
          <a:p>
            <a:r>
              <a:rPr lang="ru-RU" sz="2000" b="1" dirty="0"/>
              <a:t>правила організації прийому відвідувачів і застосування засобів комунікації управлінської праці;</a:t>
            </a:r>
          </a:p>
          <a:p>
            <a:r>
              <a:rPr lang="ru-RU" sz="2000" b="1" dirty="0"/>
              <a:t>основи професійної етики;</a:t>
            </a:r>
          </a:p>
          <a:p>
            <a:r>
              <a:rPr lang="ru-RU" sz="2000" b="1" dirty="0"/>
              <a:t>методи ведення переговорів та укладання контрактів;</a:t>
            </a:r>
          </a:p>
          <a:p>
            <a:r>
              <a:rPr lang="ru-RU" sz="2000" b="1" dirty="0"/>
              <a:t>психологію ділових взаємовідносин;</a:t>
            </a:r>
          </a:p>
          <a:p>
            <a:r>
              <a:rPr lang="ru-RU" sz="2000" b="1" dirty="0"/>
              <a:t>ділову лексику </a:t>
            </a:r>
            <a:r>
              <a:rPr lang="ru-RU" sz="2000" b="1" dirty="0" smtClean="0"/>
              <a:t>української та іноземної  мови </a:t>
            </a:r>
          </a:p>
          <a:p>
            <a:r>
              <a:rPr lang="uk-UA" sz="2000" b="1" dirty="0"/>
              <a:t>е</a:t>
            </a:r>
            <a:r>
              <a:rPr lang="uk-UA" sz="2000" b="1" dirty="0" smtClean="0"/>
              <a:t>лектронний документообіг</a:t>
            </a:r>
            <a:endParaRPr lang="ru-RU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398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3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4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1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85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67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Перспективи випускника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416552" cy="4525963"/>
          </a:xfrm>
        </p:spPr>
        <p:txBody>
          <a:bodyPr/>
          <a:lstStyle/>
          <a:p>
            <a:r>
              <a:rPr lang="uk-UA" sz="2000" b="1" dirty="0" smtClean="0"/>
              <a:t>Адміністратор офісу</a:t>
            </a:r>
          </a:p>
          <a:p>
            <a:r>
              <a:rPr lang="uk-UA" sz="2000" b="1" dirty="0" smtClean="0"/>
              <a:t>Офіс – менеджер, фахівець з діловодства та документообігу</a:t>
            </a:r>
          </a:p>
          <a:p>
            <a:r>
              <a:rPr lang="uk-UA" sz="2000" b="1" dirty="0" smtClean="0"/>
              <a:t>Помічник керівника</a:t>
            </a:r>
          </a:p>
          <a:p>
            <a:r>
              <a:rPr lang="uk-UA" sz="2000" b="1" dirty="0" smtClean="0"/>
              <a:t>Завідувач канцелярії</a:t>
            </a:r>
          </a:p>
          <a:p>
            <a:r>
              <a:rPr lang="uk-UA" sz="2000" b="1" dirty="0" smtClean="0"/>
              <a:t>Референт керівника</a:t>
            </a:r>
          </a:p>
          <a:p>
            <a:r>
              <a:rPr lang="uk-UA" sz="2000" b="1" dirty="0"/>
              <a:t>Секретар </a:t>
            </a:r>
            <a:r>
              <a:rPr lang="uk-UA" sz="2000" b="1" dirty="0" smtClean="0"/>
              <a:t>адміністративний</a:t>
            </a:r>
          </a:p>
          <a:p>
            <a:pPr lvl="0"/>
            <a:r>
              <a:rPr lang="ru-RU" sz="2000" b="1" dirty="0" err="1">
                <a:solidFill>
                  <a:prstClr val="black"/>
                </a:solidFill>
              </a:rPr>
              <a:t>Інспектор</a:t>
            </a:r>
            <a:r>
              <a:rPr lang="ru-RU" sz="2000" b="1" dirty="0">
                <a:solidFill>
                  <a:prstClr val="black"/>
                </a:solidFill>
              </a:rPr>
              <a:t> з </a:t>
            </a:r>
            <a:r>
              <a:rPr lang="ru-RU" sz="2000" b="1" dirty="0" err="1">
                <a:solidFill>
                  <a:prstClr val="black"/>
                </a:solidFill>
              </a:rPr>
              <a:t>кадрів</a:t>
            </a: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ru-RU" sz="2000" b="1" dirty="0" err="1">
                <a:solidFill>
                  <a:prstClr val="black"/>
                </a:solidFill>
              </a:rPr>
              <a:t>Організатор</a:t>
            </a:r>
            <a:r>
              <a:rPr lang="ru-RU" sz="2000" b="1" dirty="0">
                <a:solidFill>
                  <a:prstClr val="black"/>
                </a:solidFill>
              </a:rPr>
              <a:t> з персоналу</a:t>
            </a:r>
          </a:p>
          <a:p>
            <a:pPr lvl="0"/>
            <a:r>
              <a:rPr lang="ru-RU" sz="2000" b="1" dirty="0" err="1">
                <a:solidFill>
                  <a:prstClr val="black"/>
                </a:solidFill>
              </a:rPr>
              <a:t>Фахівець</a:t>
            </a:r>
            <a:r>
              <a:rPr lang="ru-RU" sz="2000" b="1" dirty="0">
                <a:solidFill>
                  <a:prstClr val="black"/>
                </a:solidFill>
              </a:rPr>
              <a:t> з найму </a:t>
            </a:r>
            <a:r>
              <a:rPr lang="ru-RU" sz="2000" b="1" dirty="0" err="1">
                <a:solidFill>
                  <a:prstClr val="black"/>
                </a:solidFill>
              </a:rPr>
              <a:t>робочої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сили</a:t>
            </a:r>
            <a:endParaRPr lang="ru-RU" sz="2000" b="1" dirty="0">
              <a:solidFill>
                <a:prstClr val="black"/>
              </a:solidFill>
            </a:endParaRPr>
          </a:p>
          <a:p>
            <a:endParaRPr lang="uk-UA" sz="2000" b="1" dirty="0"/>
          </a:p>
          <a:p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772815"/>
            <a:ext cx="4920560" cy="4525963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Консультант (в </a:t>
            </a:r>
            <a:r>
              <a:rPr lang="ru-RU" sz="2000" b="1" dirty="0" err="1">
                <a:solidFill>
                  <a:prstClr val="black"/>
                </a:solidFill>
              </a:rPr>
              <a:t>апараті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органів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державної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влади</a:t>
            </a:r>
            <a:r>
              <a:rPr lang="ru-RU" sz="2000" b="1" dirty="0">
                <a:solidFill>
                  <a:prstClr val="black"/>
                </a:solidFill>
              </a:rPr>
              <a:t>, </a:t>
            </a:r>
            <a:r>
              <a:rPr lang="ru-RU" sz="2000" b="1" dirty="0" err="1">
                <a:solidFill>
                  <a:prstClr val="black"/>
                </a:solidFill>
              </a:rPr>
              <a:t>місцевого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самоврядування</a:t>
            </a:r>
            <a:r>
              <a:rPr lang="ru-RU" sz="2000" b="1" dirty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ru-RU" sz="2000" b="1" dirty="0" err="1">
                <a:solidFill>
                  <a:prstClr val="black"/>
                </a:solidFill>
              </a:rPr>
              <a:t>Керуючий</a:t>
            </a:r>
            <a:r>
              <a:rPr lang="ru-RU" sz="2000" b="1" dirty="0">
                <a:solidFill>
                  <a:prstClr val="black"/>
                </a:solidFill>
              </a:rPr>
              <a:t> справами (</a:t>
            </a:r>
            <a:r>
              <a:rPr lang="ru-RU" sz="2000" b="1" dirty="0" err="1">
                <a:solidFill>
                  <a:prstClr val="black"/>
                </a:solidFill>
              </a:rPr>
              <a:t>секретар</a:t>
            </a:r>
            <a:r>
              <a:rPr lang="ru-RU" sz="2000" b="1" dirty="0">
                <a:solidFill>
                  <a:prstClr val="black"/>
                </a:solidFill>
              </a:rPr>
              <a:t>) </a:t>
            </a:r>
            <a:r>
              <a:rPr lang="ru-RU" sz="2000" b="1" dirty="0" err="1">
                <a:solidFill>
                  <a:prstClr val="black"/>
                </a:solidFill>
              </a:rPr>
              <a:t>виконавчого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err="1">
                <a:solidFill>
                  <a:prstClr val="black"/>
                </a:solidFill>
              </a:rPr>
              <a:t>комітету</a:t>
            </a:r>
            <a:endParaRPr lang="ru-RU" sz="2000" b="1" dirty="0">
              <a:solidFill>
                <a:prstClr val="black"/>
              </a:solidFill>
            </a:endParaRPr>
          </a:p>
          <a:p>
            <a:pPr lvl="0"/>
            <a:r>
              <a:rPr lang="ru-RU" sz="2000" b="1" dirty="0" err="1"/>
              <a:t>Відкрити</a:t>
            </a:r>
            <a:r>
              <a:rPr lang="ru-RU" sz="2000" b="1" dirty="0"/>
              <a:t> </a:t>
            </a:r>
            <a:r>
              <a:rPr lang="ru-RU" sz="2000" b="1" dirty="0" err="1"/>
              <a:t>власну</a:t>
            </a:r>
            <a:r>
              <a:rPr lang="ru-RU" sz="2000" b="1" dirty="0"/>
              <a:t> справу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2449"/>
          <a:stretch/>
        </p:blipFill>
        <p:spPr>
          <a:xfrm>
            <a:off x="5292080" y="3861048"/>
            <a:ext cx="3710679" cy="26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3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Строки та форма навчання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520" y="1844824"/>
            <a:ext cx="849699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  <a:defRPr/>
            </a:pPr>
            <a:r>
              <a:rPr lang="uk-UA" altLang="ru-RU" sz="2800" b="1" dirty="0">
                <a:solidFill>
                  <a:srgbClr val="17375E"/>
                </a:solidFill>
              </a:rPr>
              <a:t>Строки </a:t>
            </a:r>
            <a:r>
              <a:rPr lang="uk-UA" altLang="ru-RU" sz="2800" b="1" dirty="0" smtClean="0">
                <a:solidFill>
                  <a:srgbClr val="17375E"/>
                </a:solidFill>
              </a:rPr>
              <a:t>навчання: </a:t>
            </a:r>
            <a:r>
              <a:rPr lang="en-US" sz="2800" b="1" dirty="0">
                <a:solidFill>
                  <a:srgbClr val="0070C0"/>
                </a:solidFill>
              </a:rPr>
              <a:t>D6 </a:t>
            </a:r>
            <a:r>
              <a:rPr lang="uk-UA" sz="2800" b="1" dirty="0">
                <a:solidFill>
                  <a:srgbClr val="0070C0"/>
                </a:solidFill>
              </a:rPr>
              <a:t>Секретарська та офісна справа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altLang="ru-RU" sz="2800" dirty="0" smtClean="0">
                <a:solidFill>
                  <a:srgbClr val="17375E"/>
                </a:solidFill>
              </a:rPr>
              <a:t>денна </a:t>
            </a:r>
            <a:r>
              <a:rPr lang="uk-UA" altLang="ru-RU" sz="2800" dirty="0">
                <a:solidFill>
                  <a:srgbClr val="17375E"/>
                </a:solidFill>
              </a:rPr>
              <a:t>форма навчання на підставі базової середньої освіти    (9 класів) –  </a:t>
            </a:r>
            <a:r>
              <a:rPr lang="en-US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роки </a:t>
            </a:r>
            <a:r>
              <a:rPr lang="uk-UA" altLang="ru-RU" sz="2800" b="1" dirty="0">
                <a:solidFill>
                  <a:srgbClr val="FF0000"/>
                </a:solidFill>
              </a:rPr>
              <a:t>10 міс.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altLang="ru-RU" sz="2800" dirty="0">
                <a:solidFill>
                  <a:srgbClr val="17375E"/>
                </a:solidFill>
              </a:rPr>
              <a:t>денна форма навчання на підставі повної загальної середньої освіти (11 класів) –  </a:t>
            </a:r>
            <a:r>
              <a:rPr lang="en-US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uk-UA" alt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800" b="1" dirty="0" smtClean="0">
                <a:solidFill>
                  <a:srgbClr val="FF0000"/>
                </a:solidFill>
              </a:rPr>
              <a:t>роки </a:t>
            </a:r>
            <a:r>
              <a:rPr lang="uk-UA" altLang="ru-RU" sz="2800" b="1" dirty="0">
                <a:solidFill>
                  <a:srgbClr val="FF0000"/>
                </a:solidFill>
              </a:rPr>
              <a:t>10 міс.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800" dirty="0">
              <a:solidFill>
                <a:srgbClr val="FF0000"/>
              </a:solidFill>
            </a:endParaRPr>
          </a:p>
        </p:txBody>
      </p:sp>
      <p:pic>
        <p:nvPicPr>
          <p:cNvPr id="7" name="Picture 39" descr="C:\Users\Ирина\Downloads\картинки\Animations.300000.CD3\animations\people_3\students\teen_boy_giant_backpack_h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288" y="4508500"/>
            <a:ext cx="171608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0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9-klas-s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563" r="2489" b="3009"/>
          <a:stretch>
            <a:fillRect/>
          </a:stretch>
        </p:blipFill>
        <p:spPr bwMode="auto">
          <a:xfrm>
            <a:off x="5364163" y="2078038"/>
            <a:ext cx="3455987" cy="2430462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296729"/>
            <a:ext cx="74168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Хто має право вступу?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" y="1793875"/>
            <a:ext cx="4319588" cy="25701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sz="23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До коледжу приймаються</a:t>
            </a:r>
          </a:p>
          <a:p>
            <a:pPr eaLnBrk="1" hangingPunct="1">
              <a:defRPr/>
            </a:pPr>
            <a:r>
              <a:rPr lang="uk-UA" sz="23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громадяни України, </a:t>
            </a:r>
          </a:p>
          <a:p>
            <a:pPr eaLnBrk="1" hangingPunct="1">
              <a:defRPr/>
            </a:pPr>
            <a:r>
              <a:rPr lang="uk-UA" sz="23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які мають базову середню освіту або повну загальну середню освіту</a:t>
            </a:r>
            <a:endParaRPr lang="ru-RU" sz="23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221" name="Picture 39" descr="C:\Users\Ирина\Downloads\картинки\Animations.300000.CD3\animations\people_3\students\teen_boy_giant_backpack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288" y="4508500"/>
            <a:ext cx="171608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8" descr="&amp;Kcy;&amp;acy;&amp;rcy;&amp;tcy;&amp;icy;&amp;ncy;&amp;kcy;&amp;icy; &amp;pcy;&amp;ocy; &amp;zcy;&amp;acy;&amp;pcy;&amp;rcy;&amp;ocy;&amp;scy;&amp;ucy; &amp;scy;&amp;vcy;&amp;iukcy;&amp;dcy;&amp;ocy;&amp;tscy;&amp;tcy;&amp;vcy;&amp;ocy; &amp;pcy;&amp;rcy;&amp;ocy; &amp;pcy;&amp;ocy;&amp;vcy;&amp;ncy;&amp;ucy; &amp;zcy;&amp;acy;&amp;gcy;&amp;acy;&amp;lcy;&amp;softcy;&amp;ncy;&amp;ucy; &amp;scy;&amp;iecy;&amp;rcy;&amp;iecy;&amp;dcy;&amp;ncy;&amp;yucy; &amp;ocy;&amp;scy;&amp;vcy;&amp;iukcy;&amp;tcy;&amp;ucy;"/>
          <p:cNvSpPr>
            <a:spLocks noChangeAspect="1" noChangeArrowheads="1"/>
          </p:cNvSpPr>
          <p:nvPr/>
        </p:nvSpPr>
        <p:spPr bwMode="auto">
          <a:xfrm>
            <a:off x="1704975" y="1362075"/>
            <a:ext cx="57340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Segoe Print" panose="02000600000000000000" pitchFamily="2" charset="0"/>
            </a:endParaRPr>
          </a:p>
        </p:txBody>
      </p:sp>
      <p:sp>
        <p:nvSpPr>
          <p:cNvPr id="9223" name="AutoShape 10" descr="&amp;Kcy;&amp;acy;&amp;rcy;&amp;tcy;&amp;icy;&amp;ncy;&amp;kcy;&amp;icy; &amp;pcy;&amp;ocy; &amp;zcy;&amp;acy;&amp;pcy;&amp;rcy;&amp;ocy;&amp;scy;&amp;ucy; &amp;scy;&amp;vcy;&amp;iukcy;&amp;dcy;&amp;ocy;&amp;tscy;&amp;tcy;&amp;vcy;&amp;ocy; &amp;pcy;&amp;rcy;&amp;ocy; &amp;pcy;&amp;ocy;&amp;vcy;&amp;ncy;&amp;ucy; &amp;zcy;&amp;acy;&amp;gcy;&amp;acy;&amp;lcy;&amp;softcy;&amp;ncy;&amp;ucy; &amp;scy;&amp;iecy;&amp;rcy;&amp;iecy;&amp;dcy;&amp;ncy;&amp;yucy; &amp;ocy;&amp;scy;&amp;vcy;&amp;iukcy;&amp;tcy;&amp;ucy;"/>
          <p:cNvSpPr>
            <a:spLocks noChangeAspect="1" noChangeArrowheads="1"/>
          </p:cNvSpPr>
          <p:nvPr/>
        </p:nvSpPr>
        <p:spPr bwMode="auto">
          <a:xfrm>
            <a:off x="1704975" y="1362075"/>
            <a:ext cx="57340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Segoe Print" panose="02000600000000000000" pitchFamily="2" charset="0"/>
            </a:endParaRPr>
          </a:p>
        </p:txBody>
      </p:sp>
      <p:sp>
        <p:nvSpPr>
          <p:cNvPr id="9224" name="AutoShape 14" descr="&amp;Kcy;&amp;acy;&amp;rcy;&amp;tcy;&amp;icy;&amp;ncy;&amp;kcy;&amp;icy; &amp;pcy;&amp;ocy; &amp;zcy;&amp;acy;&amp;pcy;&amp;rcy;&amp;ocy;&amp;scy;&amp;ucy; &amp;scy;&amp;vcy;&amp;iukcy;&amp;dcy;&amp;ocy;&amp;tscy;&amp;tcy;&amp;vcy;&amp;ocy; &amp;pcy;&amp;rcy;&amp;ocy; &amp;pcy;&amp;ocy;&amp;vcy;&amp;ncy;&amp;ucy; &amp;zcy;&amp;acy;&amp;gcy;&amp;acy;&amp;lcy;&amp;softcy;&amp;ncy;&amp;ucy; &amp;scy;&amp;iecy;&amp;rcy;&amp;iecy;&amp;dcy;&amp;ncy;&amp;yucy; &amp;ocy;&amp;scy;&amp;vcy;&amp;iukcy;&amp;tcy;&amp;u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Segoe Print" panose="02000600000000000000" pitchFamily="2" charset="0"/>
            </a:endParaRPr>
          </a:p>
        </p:txBody>
      </p:sp>
      <p:sp>
        <p:nvSpPr>
          <p:cNvPr id="9225" name="AutoShape 16" descr="data:image/jpeg;base64,/9j/4AAQSkZJRgABAQAAAQABAAD/2wCEAAkGBxMTEhUTEhIVFhUWGBcaFxcVGBgXGBgXFx0XFxofGhgYHSggGB0lHxcXITEiJSkrLi4uGB8zODMsNygtLisBCgoKDg0OFxAQGi0dHR0tKy0tLS0tLS0tLS0tLS0vLS0tLS0tLS0tLS0tLS8tLS0tLS0tLS01LS0tLS0tLS0tLf/AABEIALoBDwMBIgACEQEDEQH/xAAbAAABBQEBAAAAAAAAAAAAAAAAAQQFBgcDAv/EAEYQAAEDAQQEBw0HBQACAwEAAAEAAhEDBBIhMQZBUWEFEyJxgbHwFBYjMjNSU5GSodLT4QdCcoKzwdFiY6Ky8STiQ3PCFf/EABgBAQEBAQEAAAAAAAAAAAAAAAABAgME/8QAMBEAAgIBBAADCAEDBQAAAAAAAAECEQMSEyExMkFhBCIzUZGSoeFxgdHwFFKiscH/2gAMAwEAAhEDEQA/ALhpLpbVp1nUqIYAyA57wTLjjDWj+DkcolRh07tQb5JhMxfuuuzs8bPdHQmOmLWtttWHR944TDgxpHrL3dgVAlz+OvcU3jIvXOTEz413bH3V3jBUeWU5WW2np7aGjlU6LpyIvjKJBGc4jUnjftFF0TZjeyd4Vgb0EjHCDkM81SHucA4t5XIkSIxN0P6RgOYppSPikuIJAHilsjbiSHnfriMVdESbkl5mnt+0GzQPB15OYDWmOm9j0J/Z9L7M8XmuMb7rThnIc4ELHS3FskgkCRESIzzMnfGO/NFOu5jsDBIBLYkHkzkZmTGzNTaRVmkbN302fzj66fxpO+qz7T66fxrPKNVha0uABIBIkYHWPF/ddDUp/wBPrb8Hbepto1usv3fXZ9p9dP40d9ln2n10/jVBFSntHtN+DtuS8bT2j2m/Bn2lNCG6y+d9ln3+ul8xHfZQ3+1S+YqFxtPaPab8GXaEcbT2j2h8HbcptobrL5320N/tUvmI77aH9XtUvmKh8bT3e0Pg7b1642ntHtD4O2xNtF3WXo6W0P6vapfMR320Njvao/MVENWn2cPg7bUhq093tD5fbem2ibrL333UNjvao/MR330Njvao/NVEFan2cPg7bkcbT2/5D4O21NtF3WXvvuobHe1Q+ajvuobHe1Q+aqK20U9vvHy+2wr1x1PsR8Hbcm2ibrLx33UNjvaofNR33UNjvaofNVHNRm33j4O20o45m33j1+Jl2hNtF3WXjvuobHe1Q+ajvuobHe1Q+aqQKzNvvHwJOOZt94+DtvV20TdZd+++hsd7VD5qO++hsd7VD5qpIrs2+8fB22I45m0+sfAm2huSLt330Njvao/NR330Njvao/NVL49m0+v/ANO29eK9pAa4sxdBugnXq+723Zptobki6VtM6DWyWv5gaRJ5gKmKjz9oVKDFGpe+6C6mATvcHG7tyKzepUe53KLi6DAdhq1AkRriJ/dEYugmQDgQPF6cjlkPUFdtGd2RfKn2g1LuFBgcciajnDpaGAno2hMaumdscMHU2fgZi44HJ96IBGOGaqVX75F6Yg8kOIbIjFxlurIayMBgn/hJkyH3WwGj/wCSWx/jcnoV0Im5Jk4/TK2OaOUxk/eaGOJjOAcD6grBoZpFVrPdSrEPN28x4AaSAYIcBhPQMjms9pCrfqQ1ofHLuzyRHKuapxx2K3fZ5d7pq4nBrrk+bebjzyT71JxVGoSbaI/TOndttTM3uLdhEgkERjmM/WFBvvB8G7fJvTyr8/imJnVejerX9pdIcdSLcHOpuvHOQ1zbuGuC53NhzGhvp6+LE3hgAS3AFpEztg5/stQ5SMT4kx9WqauVeJdPiySQARhIyMa81M8C6J1bRTNSm6mOW5hDy4EXYGDmtIc3HYMUuh/AzbS9zHvqNuskGndAi9dcMQYGWOeB3LTrBYmUabaVMQ1uXWSdpO1ZnOuEahC+WUhn2dGB/wCQ0OPj8h0bMCHgxEZ55qycA6MULMwgC+9xl73CC49GQ3dam0Lm5NnVQSG/cNPzB70ncNPzR706KFmzVIbdw0/N60dxU/N95/lOEQlihv3Ezzfef5R3GzO71pwlSxQ37jZ5vX/KO5Geb1ruUQgo4CyM83r/AJR3IzzetdnOAEnV1LgbfS9I31hBwL3KzO71o7kZ5o96Tu+l6RnrCO7qXpG+sK8k4PXcrPNCBZWeavHd9L0jfaC703hwkGRtCnJeDx3M3zUdzt81dUIKOXczdnWjuZuzrXUhCCjl3O3Z7yl4huzrXVCCjkaA2daOIbsXVEJYoiuGuAaVpZceIIxa9sXmndOY2jJV532fMg+Hde+7yBA2yJkiMMCNqu0IVUmiOKZmPDeizrPTa9z2vJeGgAOAhwM3nOcSBgMOtQbKk7Q4OzLgCDABklsRDceZbHbbIyqwsqNDmnMdUEZFZjpjwayhVuUy+LjXS917MvAGIi6A2PzZ7esJXwzlOFcohmVLzrodTBZMAANInPwhbLjzgK2fZy0GvUdlFIRjOBcZk7ZB9ao7WZENAJLs4gXjJgbWgHtC0f7M6Y4usYxvsEnOLgIGwRJy2qz6Jj5kePtQaLlAxjeqcoZ3bhJA58MDhgs2qF0kkAuBAmBGAIx3nA/zJWt6fWdr6DbwmHEjUQQx8EFZJXa9ryzAvDroMNmMRkRjIIMxqzTH0Mq940X7LwLtbCXSzlnMtN7DoIJ/MrzCitHeCadmotpskl0Oc45ucQBJ9wA2BSq4yds7wjSBKEkonWs2aoEq8zrSpYoUpEbkJYoVCRE60sULCREpCdSWKOds8R/4XdRUTSmBhgGgmNQw1bFK2vGm/wDC7qKiaVUhpLTBu04PO5o1rcXwcckbas9POBhdC2CRsJHQCYXKq4RhkQHDcHAEerEdC6VBecW+c9w6Lxn3ArdnHTxXqDHZYYGYO2IyGzHNPOCfIs5v5TBlcuEk4XjAyhpbTIA5pT/gjyLOb+ViXR2xxpseISSi8sWdqFQklAKWKFRKLySdaWKFQklEpYoVCSUXksULKoP2nZ0YEG7UN8SDgaYjeMZhX28ofSvgynXszxUGLWucxwwLXAHEH3Ea1qMqZmcbRjbHE44AmbxF3EYuwgcnIDIZwtY+zsDuQ4R4WpjtxGJOs6p3LKLLTc990nlYl+JkgcrHZiBHOFs2iVINs7WtAABMAata65ejjhXI2048gOd3+lRUq2UWw590XseUQJiGa9mJ9auunA8AOd36dRU21+IfzdVP19tizDouTs0iz+I0f0jqC6A+tcrP4jfwiPUF061wZ6F0LP8A1LK8j/pS9XbUhQnXq2JZ1Lz1dvql3IBZ9aSf+pOtLP1KAJ16kt5J1dtSAfVsQCyklEdudHWgOVpPId+F3UVBWarLHZmG0ssT44U7afEd+F2PQVXLAXCnUukh12lBbmOVjluWlKjLhfI8IlzKf3g0MdGN2C4nHKQ3ZrXp9UNqg3hddecx2bTxgdBkZCXESla5rmuc5jmOeeLJbyhyhJMagYgxOfSvJpNawtcw1HUyNzfCGSAYxAIxw19C1qJoOclrYcCCKhHqYz+FJ8EnwNPc0e9Q9oe9zJfJJquzygsaYE5AKX4H8jT/AAiSsudlUNPI9BRe1qEtVpq167qNCoaVOkBx1UNa5xe4S2mwOBaDBDnEgxLRGKK/CFajRq3236jXtp0XEXRWNS4KZIGAhz4dGHJJwyHPUd9l8c8vy/knNyJ1KJ0atNSpQvVH8Yb9QNfAbfa1xa10DAAwSN0FSqqdqzE46ZOPyCfclnWkH/ShUyF6EpOpJ2hMuGLaaNF7wLz8Gsb51R5DGCd7iB0qN0WKcmkvMfSidaiNGrTUqUSajxUIqPa2oG3A9rDdkAarwdG4DNSxOtE7RZx0ya+QXk24UPgau+m/3gp0SmnCnkav/wBb8OgrS7MPozwN8EThNwY9HWr7ov5Ac5/ZUKfBfk/bLm3q+6LeQHP+wXafRwx9jTTfyA53fp1FT7WOQfzdVP1/9Vx03HgBzu/TqKnWrxD+bqp5b/qkOhk7NGs55DZ81vUF161ys/iNnzW8+QXQe9cH2ehCjd0oHuSdjsS9SAOpJ2CB7kvP0bUAdaOvbqR1o7HYgDqSdXb6pebJB93b6oBOwS9aOw2pOtAearbwIBzBx58FWwx1PCXtjDBxbgMvFz7QrMP+7F5qMBzAjf8AtsWZRs1GWkgrPXe7kca8EkFpL3Z4i6TMwZBAykb12t9ZzXOaKjpc6cHO5DRJAGPJJkYDUN67Wnghpm6YGw5H6LzZ+CY8c9A27/rMrNSqjdwu/wAEfD3kCXOOq85zseYk/wAqdszOLpgTgxpJO4SutOkGiGgDm2bylq07zS06wQeYiP5WlGjLlqa8kRWilMiyse7xq01nz51Yl8dALW/lCjNOXPebNQpBzjUqOddabpLGNIPK+4OX42rMSQAndkttajSZQFnq1KrGhgIF2i67yQ81Tg0EQSPGGOB1+uF+NZWbWp0TUcaFSm27iG1HOpubecfFZg43o1ZSQFh+Gv4PTH3czk6865OVmtbarLJTNENmo8BjHuApmy32gtLYvMvMaIIgh2OxdbVw8/jLtKkHsFVlFzy4tJqOIvBgum8GAkuJIyIEwY88F8HupWilTLXubSsxa2rHJNR7w6oSdTiWNP5ioDgu01XWiy2ZlIXrNffXvG6ONfIqOkTeA41xGsl4yAlS2uDaxwk210lff8v5/wAIsds4ec17+LpB1Ki5ra1Quu8pxaLtNoab5aHAmSBjEynv/wDTaK1amRDKNOm9z9Uv4yREagwHpUHZ7FVeG2Y03NaLRUrV6jsGPAquqsDDPLvG5OwAgwYCa8OWS0vbbabKT5qvkuAEOptYxlNjMeUXOBLsoF6cwjlLsixY29PC/r6rn/v8ErW4brdystTaNMMdTNQte95cAcWBrWs5RcCMyIJhRmlVa1PFCgWNv1aoLRSc6/da1xdN9o4siWmZMROrF5ZXVK9ls7TTug12AhkkNpWd5cCTsIohs5G+MpTvhltVlop1qdJ1UijWptDYwqVHUXMvE+Kzwbpdq6UdtfQQ0wnVK1q/XJxsfDMUaVOlQbxpdUpMpNfFNos5NN7jUuyKbYGN2cQIlSvBFv46kH3bpDnteAZF6m91N0GBIlpgwMCOZQdOx1bK5lyk6u/ue40sAjjnPdUqF5J5DXEtMnzdsKc4GsPE0GUi68WjluyDnuJc8xvc5x6VqF3ycsyx1cfN/wB/0PepNeE/I1fwP6j9E66k24S8jU/A/qP0XRdnlfRnbfJfkHqjq/ZX3RbyA5/2aqED4L8g6j7tyv2i/kBz/s1d59HDH2NNNvIDnf8ApVVTrT4h/N1U+3Qrjpt5Ec7/ANKqqhafEPM/pwpduhMfRMnZolm8Rs+a2PUF16/2XGynkMnzWx6gu3WuDPQugH/diOpCTq7a0KHV2+qOfo2pert9UHeoA60dijrRH1CoDq7fRHV2+qJ9STq7fVAHYbUvWkJ29G1E+tAHNmoIW60cU1zW33X7jg1stdcFQOc0zg1zgyJOGUicJ3m9SD7kIRQtVXjHHE0Wsa7Gm4OdLakhmE3pDMNQJwxENK1rtNyS14qMZaZDWOLXVKccUQBIIdIIE45DJWDqRz9G1WxRD17ZaAKt2nLxc4sXXFp5Je6XQBjdjcSNeClqT7wDgCJAMOBBE44g5HcvXWjsVLFB1dvojqR1I6kKM+GjV4irxM8bcNyBJDtoGsjMDaorRiytD3vp03spNYylSFRrmPfBdUq1HB4Dpc5zcSJJaSrD16kvWstc2dFkqDj8/wDP8/qE/Xt61H8I8FCqQ4VatIgFpNIgFzDiWm8064xEEYwRJUgP+o6u30VavsxGTi7Rys1BrGNYwBrGtDWgamgQAOhdevUk6kdapBetJ2OztmlPvSdjs7ZoBR7k24RHgqn4HxtyKc9Sb2/yVT8D49RVXZH0Z23yX5B1H3q+aLHwA5//AMtVDb5L8g/1d7sM/dhCveinkBzj/Vi7T6OGPsbabeRbzv8A0ayqFoHgzzO6qfb1q46ZiaLed/6NZVG0t5B5nZ/hp9ujemPoZOzQLJ5Nn4W9QXYLjZPJs/C3qC7b9a4Ps7roO0I6u2tHaEIUI9W1CI1I3oA61yrWhrIvOa2fOIG/Wux2qG0k4Ip16d6o2o40w9zW0/GdhMDeboAUd1wbxqDktbpenJB8O6edz1nURZjUAaHB7arYLYkuwaYAg57J1qe0Z4bZbKAqtbdxc1zSZLSNU4TIIPSs64L0VtFZ1Yup1bMGglrXUi680zyAS5sugAb0mjvA1t4ziuLtNBj5l91zWggSC7EbIw3I3KvD+T0LB7M3azcesX/5ZZeEdPXU31v/AA3OZRqmk6rxkNvAw2eQYmMt668D6burVaDHWR1NtoLgyoal4G7N6BcEwRGahNJ9HrW1jWB1a0h5JIa0ua25EXpccTOEDUV10Y0dtb6RBqVrNdwDXBwBvEklsHLbhmU1uvB+R/pcOr46+1kvpHpq+yV+JdYy4EAsdxoF8HWGhpiHSIOxPOB9I61W0dz1rE+hLC+8994YEDU0D36lR9ItHLUK12nRr1gAJqFshxgHk4nATGOsFOtH9Hq7q7abqNehSukuc8GC4ZDCAJw2pcq8P5Gx7Nfx/wDgyy6Qabso1u56NJ1erIEBwY0F0Q29Bk47I2leOCNO2vr9z2mg6z1Zug3g9pcYugmBE4QcRiqxw/olaKNe9TpPr0CQZpRfAwvAtxM5wQCMkcF6NWmvXxoVLPZ5zrYPDRnAMEvPNAndi96vCvqNr2S/iy+z9lq4f0ydZ67qVOy8dcpio5zagaA3G9IunKBrUXR+0l7gHdxcm8Gk8dgCd3FyuukGhzKVAuosr1qnitY26eU4HlOB1DD3KO0Q0We8uZa7PXpmLzX4NbGAunXexJ6Cicq8K+oeL2S/iy+39l00h4fbZ6LqlO5WLSJYKrW4TBIOMxhgASoHgT7QBWrso1bPxLXTFR1SQDEiQWDA5TOxQ+lmjD2PbTsllr1GxefVkOBmeS0YYiJx2jamXD2h1ppPa2i2paBdBLxTDWtMwG+OSSIk5ZhFrrpfUSh7HfxJfb+y96S6TizMpupMbXdUqBga2oGnEEg4B2sAfmVfp/aLVLyxtg5YvSBXH3fGxuQctRxT+waIUH0W1X0q1N90k0i4F0iRBw1xhlgQqpwbo5XNpHG2K0NoufES28xrjALj/SDJjOMEi5/7V9RLH7HfxJfb+zSdHeGm2qhTqQ1r3gk0714tukjYDvy1qVj1KG4I0ao2d5fTvFxBEOIIAOzDBTMakV+ZwyxxqVY22vVUEerak580serUjfrVOYdaI+qERq9aAOpcLf5KpPmO6inHUm9uHg6k+Y7qKLsj6M5YPBflHU7t0K96J+Q6R/oxUZscV+Vvrh3v+ivGifkOkf6U13n0cMfZy0yPgm/if+jWVQtbuQTud1U8930Vu008i38T/wBGsqfXPIPM7qpq4+iZOzQ7HjTYf6W9QXcbVwsZmmw7GN6gu+9cH2ehdCfuljUgdaI1KFEnUkNQQSSMMzq+mpQ9n4CDKl+Wug2kkCmASLQ5r4ku+7Eb51JjwNo2W0qLnRTqsbZ7zLrTTmgx7Ie1roeSajjeB+6zzcdUjNss5OtJfGcjfjl/CYU+CQ2ymzh2BY5kkSBfvDBuwXsGzgAAmw4AAJIcATUpVIuQCaTBThwvcoGJ1QYOpSkLZMXhMSMd+KS+NojbKhaGjQYaUVPJ3Y5AnCo6qQMYa3lXQI5IyxgjzR0bY29e8I007QxzLsXm16nGuAvOut833mEpC2TocDry1pBVEXpEbZETlmmvBVlcyk1rzNSJe6BynbSBhMADDDBRdp0aL2PaaoHGOeXeCbAv02UuTJvNi7OZzjAAQpCye4wY4idYnEQgOGGIIOW/m24KMrcDSarrzb1V9N8mmHXbgpgjE4g8WNhBM6gvFPgMtZRZxg8CQWG5iDJvTyo5TSWncXbcFIWyVL27RAwmRCDWb5w16xmFDu0fJbVp8cbtRz3XQ3AF9TjZi9mPFkRnOJyLTwJyIbJca5qB8DkB8ipJc6XAsL2yJPKGGCUhbJkuEXpEbdUc6TjW4C8JcJAkYjORtC4W+xcYwBpuFrmObheEsIIBbhLcMpG7amtLgUNrCrLT4nILBDXMDmtNMz4PBzhGOeYkypFskW1mYw5pAxOIw5zqSh4MAEGRhGsYZbc1XbHo2TSbf8HUEXQ0NIbcrGs29dJD5N2cRriDinh4FcH0nMcxoonkBrCBddIqjxsL184Y4sYdqUiWyUFdpxvN16xqzStrNJgOF6JgETB1xnCiKGjoaS7jDJbaW4jD/wAioKroBMCCNWYzkpbFo62m5jg9xDKgqAEYl/FdznlHG7dxu7dcYJSFsl31GggEgF2ABIBPNtXl1oYCQXtwiZcJE5TsTDhDgVtV7nFxAexjHiJwpvNRpYfuOlxxx1ZEJHcC8h9O/wAl73PEtBc2/U41wvfeF7LKBtgJwLY+7qZMSIDQ6/LbsExnPbDFL3UzO+3WfGGqCderD1plY+BhTcDevQxzOU0a38aDvgmBOOEkziuB4FDaVCm3Hii0F8NEsDbjg4a7zOThrDTqSkLZNTrRCN6FDQQuFtE03/gd1Fd41LjbB4N/4XdRRdkfRm7PJ/lb/q73/RXnRI+A6R+nTVGpnwX5W/6v7dKvOiJ8B0t/TpLvPo4Y+znpn5Ec7/0ayp1byZ5nf601cdMvIjnf+jWWUW3hRxeS1xuCBE8kiIOGsmDjuWsa4M5XTNpsPk6e5jeofwu+9NOB67alCk5hDm3G4jLAAHmOGSeb1xa5O6fAk+9Eau3qSojUpQsSNSP2S7kR7kothvQetG9Ea0oliRGCI1L1GpJGpKFhn0dv2STrSxKN6ULEnWiNSXeiPelFsSNSEsakqUSzzvQOtet6EoWedyXciEsakoWIkG1egEm9KFifugbEoGtEakotiETgiZSkakpShYhGtJ+6XeiPelCwA1Lja/Jv/C7qK7bkx4btjKVCo+oQ1rWkY6zBAA3lVLkjfBn9M+C/K3qf7vqrvof5Dpb+nSWRWPhFwcHOcbpkEXuSMIGGQiW4/wArXdD/ACHS39OkuuRUjjidsjftJniKceLxvK2eJUid21Zi+qfGbqgDGMMYgZEEh3bPQ/tMcYoSeT4UwfOAaGmNcSY3lUF5cTIBDpbdBvXod4kAbgDEaxtC3i8JzzeIvP2YF12tHk+QRGV+Xzlruhs9CvO9ZnoFwgynWcX1GU2FhBvuDZdebdBmOUOX0FaWx4IBBkHKMiN0ZrlNcnbG/dFSonWhYNhuR+yEFAG9CJQgBEIRuQAiUSiUAIRvQgDckS7kfsgDellJvQEAIOxCNyAETrSpN6FCUJAjUhBSNSEFCAN6EIBQBuVE+08kcRJFwX8P65Zq1m7ejpV3q1Q1pc4hoGJJIAA3k5LM9OOEKdWs11Oo2o0Ma0XDJBl14dM0zO7NdMa5MZH7pWWPcOU6ZMh0FxIggG9uBI1DpWmfZtPc9TEXeNN2MvEpzG6clmzLwM3ZdLrwE3uT487RBOEajsxv32aOwr44eCMa7xDrxIOIJgZ44LeXwnLD4hhp+69agJENpNzMBsuJdjqkFo3yqu+ysc+8GVIMEtxIJ23yQYx2A7laNN6Y7r8aLzQXbiBExuutP5lWnVnFzTxfjCSwGBUujxrvTlr1LUPCjOTxMKoIhzYEE5m9GGIJcJ1TiFadGNKKdCk5tS+eWS1rYcGtIB8YkNgmYxVbNYzegOJaXkAQLwLmAAbg4no3KNoSQ03scAYa4SJMyXckxJx2DpVcUyKVO0aq3TGyXQS98mRd4t5c0iMw0EDMa8dSl+DuEKdZl+k8OExImQRmCDi07iFiLnCQZAyGRh2JE8oFuROXTjJXSycJVaLpp1DTLgAQJhwEgEg/tshYeL5HRZn5m6JCszsnCFocxrnVXtcRJEtEdBEhdu7K3p3+0z+FjbN7iNHSLN+663p3+03+Evddb09T2m/wmgbho6FnHddb09T2h/CTuut6ep7Q/hNA3PQ0iUSs47rrenqe0P4Sm1VvT1Pa+iaBuGjJJ/6s57qrenq+0P4QbXW9PU9r6JoG4aPOpErN+6q3p6ntfRJ3VW9PV9r/ANc00Dc9DSb3qSSs37pq+nq+0fhSi0VfT1faPwpoG56GkAolZyLRV9PV9o/CgWir6er7R/jJNA3DRpRP/FnPdFX09X2nfwl4+r6er7TvhzTbG56GiyiVnPdFT09X1v8Ah7bkd01PT1fW74U2xuGjSiVnPdNX09X2nfCuFutdoDHGnVqlwGAvPxx2R+6bZNz0NB4U4UpUGh9V90TAwJc47GtGJKhn6b2W6XDjJBgNuQXZ5Em7hGMnBZfaLbUqvJe91QtEC/JutkSQJEc29eWOBJOZy8Um6JGILYA1ascsFtYkYeZ+Rc9JdKWWimxtNr2+ElzXFl1wAP3muORgwY1KuU2ki84gyRrcJgZC62QIOoYJjWycQ4k4jxb0AkRDgYbMDVjKk+NdJJF1waHAReF4lrYjLENaenetqNLgw5W+RuyyNa69xT4xug3rgOGIcJJyH3dQyVo0AN21ESIdScBGTuUHDZkA4Y7FWWveHvIpgOAm7LSKcjEhse7V0qz6DMHdZxmGks34RMapBeT+FSfhZcfiR1004Nqiu6qGPdTqBvKY29cc0AQ4bDdG4zuUGeD7Q+agoVHHCHkVA4Rlduy0DnK1xIFwWVpUd5Yk3Zk1KwWl5LmUKpdeJJDMAYcMBOPjknFdaWh1rID+JEjBrXPphzRicjIbiSc5y3k6qEBXeY2UZoNALQQHXqId5rnPJaPxBsbTlrUjYtAizF1RpedbZaBqgSCY6Ve0KbkmaWKJTzoc70p9p3woGhzvSn2j/CuCFNci7cSn95p9KfaP8Je853pT7Tlb0JrY24/IqHecfSn1uQdDT6Y+tyt6E1sbcSo95p9MfW7+Ud5p9Mf8v5VuQmtjbj8ionQ0+mP+XxI7zT6Y/wCXxK3ITWxtxKj3mn0x/wAviR3mf3j/AJ/GrchNbG3EqXeZ/ePqd8aUaG/3fc/41bEJrY24lUGh3933P+YjvO/u+5/zFa0JrY24lU7zv7vuf8xHef8A3fc/5itaE1MaIlUGh3933P8AmI7zv7vuf8xWtCamNESqd53973P+YjvN/ve5/wAxWtCan8xtxKVbtAg/EVmhwyJY53QZqZKNd9ntYC8KtIuGTYeAQdrySR6v3WjoV3JEeKJltbQq1gX7jHHItbUF9w6WBpyGe/aI5P4ItbIc6hVvXpDgA8zDRygw/wBAgzIWrpAruszsxMoHA9qZD+53g48pgeX45yDEjcY6VOaG8FVePFV9N7GMDovi657nSPF1CDzZDFXspAo8rfBVhSdn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61926" y="360214"/>
            <a:ext cx="74168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Документи для вступу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7638" y="1700213"/>
            <a:ext cx="86455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Документ </a:t>
            </a:r>
            <a:r>
              <a:rPr lang="ru-RU" altLang="ru-RU" sz="2000" b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про освіту</a:t>
            </a:r>
            <a:r>
              <a:rPr lang="uk-UA" altLang="ru-RU" sz="2000" b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(свідоцтво, атестат) та додаток до нього (копію).</a:t>
            </a:r>
            <a:endParaRPr lang="ru-RU" altLang="ru-RU" sz="2000" dirty="0" smtClean="0">
              <a:solidFill>
                <a:srgbClr val="17375E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ru-RU" sz="2000" dirty="0">
                <a:solidFill>
                  <a:srgbClr val="17375E"/>
                </a:solidFill>
                <a:latin typeface="Arial Black" panose="020B0A04020102020204" pitchFamily="34" charset="0"/>
              </a:rPr>
              <a:t>Ф</a:t>
            </a: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ото 3x4,</a:t>
            </a:r>
            <a:r>
              <a:rPr lang="ru-RU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 кольорову фотокартку розміром 3 х 4 см в електронній формі (у вигляді файлу розміром до 1Мб).</a:t>
            </a:r>
            <a:endParaRPr lang="uk-UA" altLang="ru-RU" sz="2000" dirty="0" smtClean="0">
              <a:solidFill>
                <a:srgbClr val="17375E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Паспорт та</a:t>
            </a:r>
            <a:r>
              <a:rPr lang="en-US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реєстраційний номер облікової картки платника податків</a:t>
            </a: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 (копія).</a:t>
            </a:r>
            <a:endParaRPr lang="ru-RU" altLang="ru-RU" sz="2000" dirty="0" smtClean="0">
              <a:solidFill>
                <a:srgbClr val="17375E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Копію посвідчення про приписку до призовної дільниці або військово-облікового документа.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Документи, що посвідчують пільги (копії).</a:t>
            </a:r>
            <a:endParaRPr lang="en-US" altLang="ru-RU" sz="2000" dirty="0" smtClean="0">
              <a:solidFill>
                <a:srgbClr val="17375E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Медичну довідку 086-О, довідку про щеплення.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Папка + 2 конверти (з марками).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altLang="ru-RU" sz="20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  </a:t>
            </a:r>
            <a:r>
              <a:rPr lang="uk-UA" altLang="ru-RU" sz="2000" i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При собі мати </a:t>
            </a:r>
            <a:r>
              <a:rPr lang="uk-UA" altLang="ru-RU" sz="2000" i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оригінали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altLang="ru-RU" sz="2000" i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документів</a:t>
            </a:r>
            <a:endParaRPr lang="uk-UA" altLang="ru-RU" sz="2000" i="1" dirty="0" smtClean="0">
              <a:solidFill>
                <a:srgbClr val="17375E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uk-UA" altLang="ru-RU" sz="2000" i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   для посвідчення копій</a:t>
            </a:r>
          </a:p>
        </p:txBody>
      </p:sp>
      <p:pic>
        <p:nvPicPr>
          <p:cNvPr id="12292" name="Picture 6" descr="customer_service_repc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4292600"/>
            <a:ext cx="21574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7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625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875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125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375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625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875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3125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375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1625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323975" y="298450"/>
            <a:ext cx="7732713" cy="1143000"/>
          </a:xfrm>
        </p:spPr>
        <p:txBody>
          <a:bodyPr/>
          <a:lstStyle/>
          <a:p>
            <a:r>
              <a:rPr lang="uk-UA" altLang="ru-RU" b="1" dirty="0" smtClean="0">
                <a:solidFill>
                  <a:schemeClr val="bg1"/>
                </a:solidFill>
              </a:rPr>
              <a:t>ЕЛЕКТРОННИЙ ПІДПИС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344738" y="1844675"/>
            <a:ext cx="6799262" cy="4525963"/>
          </a:xfrm>
        </p:spPr>
        <p:txBody>
          <a:bodyPr/>
          <a:lstStyle/>
          <a:p>
            <a:pPr>
              <a:defRPr/>
            </a:pPr>
            <a:r>
              <a:rPr lang="ru-RU" altLang="ru-RU" sz="2000" dirty="0">
                <a:latin typeface="Arial Black" panose="020B0A04020102020204" pitchFamily="34" charset="0"/>
              </a:rPr>
              <a:t>З</a:t>
            </a:r>
            <a:r>
              <a:rPr lang="ru-RU" altLang="ru-RU" sz="2000" dirty="0" smtClean="0">
                <a:latin typeface="Arial Black" panose="020B0A04020102020204" pitchFamily="34" charset="0"/>
              </a:rPr>
              <a:t>вернутися до сектору реєстрації користувачів Головного управління ДПС у відповідній області</a:t>
            </a:r>
          </a:p>
          <a:p>
            <a:pPr>
              <a:defRPr/>
            </a:pPr>
            <a:r>
              <a:rPr lang="ru-RU" altLang="ru-RU" sz="2000" dirty="0">
                <a:latin typeface="Arial Black" panose="020B0A04020102020204" pitchFamily="34" charset="0"/>
              </a:rPr>
              <a:t>Н</a:t>
            </a:r>
            <a:r>
              <a:rPr lang="ru-RU" altLang="ru-RU" sz="2000" dirty="0" smtClean="0">
                <a:latin typeface="Arial Black" panose="020B0A04020102020204" pitchFamily="34" charset="0"/>
              </a:rPr>
              <a:t>адати письмову згоду одного з батьків, усиновлювача чи піклувальника, оригінал та засвідчену копію свідоцтва про народження дитини, оригінал та копію РНОКПП, реєстраційну картку встановленої форми.</a:t>
            </a:r>
          </a:p>
          <a:p>
            <a:pPr>
              <a:defRPr/>
            </a:pPr>
            <a:endParaRPr lang="ru-RU" altLang="ru-RU" sz="2000" dirty="0" smtClean="0"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alt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Присутність одного з батьків, усиновлювача чи піклувальника, які повинні пред’явити паспорт під час надання електронних довірчих послуг особам від 14 до 18 років – обов’язкова!</a:t>
            </a:r>
          </a:p>
        </p:txBody>
      </p:sp>
      <p:pic>
        <p:nvPicPr>
          <p:cNvPr id="5" name="Picture 9" descr="college_kid_carrying__a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52736"/>
            <a:ext cx="13096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22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263525"/>
            <a:ext cx="8229600" cy="1143000"/>
          </a:xfrm>
        </p:spPr>
        <p:txBody>
          <a:bodyPr/>
          <a:lstStyle/>
          <a:p>
            <a:r>
              <a:rPr lang="uk-UA" altLang="ru-RU" b="1" dirty="0" smtClean="0">
                <a:solidFill>
                  <a:schemeClr val="bg1"/>
                </a:solidFill>
              </a:rPr>
              <a:t>ЕЛЕКТРОННИЙ ПІДПИС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892300"/>
            <a:ext cx="80041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263525"/>
            <a:ext cx="18542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ustomer_service_repc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4174332"/>
            <a:ext cx="21574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8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8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8785225" cy="2913062"/>
          </a:xfrm>
        </p:spPr>
        <p:txBody>
          <a:bodyPr/>
          <a:lstStyle/>
          <a:p>
            <a:pPr algn="ctr"/>
            <a:r>
              <a:rPr lang="en-US" alt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https</a:t>
            </a:r>
            <a:r>
              <a:rPr lang="uk-UA" alt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:</a:t>
            </a:r>
            <a:r>
              <a:rPr lang="en-US" altLang="ru-RU" sz="3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//vstup.edbo.gov.ua</a:t>
            </a:r>
          </a:p>
          <a:p>
            <a:pPr algn="ctr"/>
            <a:r>
              <a:rPr lang="uk-UA" altLang="ru-RU" sz="28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адреса електронного кабінету вступника</a:t>
            </a:r>
          </a:p>
          <a:p>
            <a:pPr algn="ctr"/>
            <a:r>
              <a:rPr lang="uk-UA" altLang="ru-RU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Подання документів для вступу до коледжу здійснюється через </a:t>
            </a:r>
          </a:p>
          <a:p>
            <a:pPr algn="ctr"/>
            <a:r>
              <a:rPr lang="uk-UA" altLang="ru-RU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створений електронний кабінет</a:t>
            </a:r>
            <a:endParaRPr lang="ru-RU" altLang="ru-RU" sz="2800" b="1" i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6" descr="customer_service_repc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4365625"/>
            <a:ext cx="21574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ollege_kid_carrying_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75125"/>
            <a:ext cx="13096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nting_girl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14272"/>
            <a:ext cx="1810669" cy="22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9" descr="C:\Users\Ирина\Downloads\картинки\Animations.300000.CD3\animations\people_3\students\teen_boy_giant_backpack_h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865" y="4780235"/>
            <a:ext cx="171608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Вступні іспити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753376"/>
            <a:ext cx="4130048" cy="2971768"/>
          </a:xfrm>
        </p:spPr>
        <p:txBody>
          <a:bodyPr/>
          <a:lstStyle/>
          <a:p>
            <a:endParaRPr lang="uk-UA" b="1" dirty="0" smtClean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rgbClr val="0070C0"/>
                </a:solidFill>
              </a:rPr>
              <a:t>Історія України </a:t>
            </a:r>
          </a:p>
          <a:p>
            <a:r>
              <a:rPr lang="uk-UA" b="1" dirty="0" smtClean="0">
                <a:solidFill>
                  <a:srgbClr val="0070C0"/>
                </a:solidFill>
              </a:rPr>
              <a:t>Українська мова </a:t>
            </a:r>
          </a:p>
          <a:p>
            <a:r>
              <a:rPr lang="uk-UA" b="1" dirty="0">
                <a:solidFill>
                  <a:srgbClr val="0070C0"/>
                </a:solidFill>
              </a:rPr>
              <a:t>М</a:t>
            </a:r>
            <a:r>
              <a:rPr lang="uk-UA" b="1" dirty="0" smtClean="0">
                <a:solidFill>
                  <a:srgbClr val="0070C0"/>
                </a:solidFill>
              </a:rPr>
              <a:t>отиваційний лист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104" y="1916832"/>
            <a:ext cx="41148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1638" y="2060575"/>
            <a:ext cx="46085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dirty="0">
                <a:solidFill>
                  <a:schemeClr val="tx2"/>
                </a:solidFill>
                <a:latin typeface="Arial Black" panose="020B0A04020102020204" pitchFamily="34" charset="0"/>
              </a:rPr>
              <a:t>Навчання студентів коледжу здійснюється у сучасних навчальних корпусах, обладнаних за новітніми технологіями</a:t>
            </a:r>
            <a:r>
              <a:rPr lang="uk-UA" altLang="ru-RU" sz="1800" dirty="0"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22533" name="Picture 5" descr="4 no_water_stains_corrected_reds_le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384550" cy="2166938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front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98863"/>
            <a:ext cx="3887787" cy="25876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3" descr="boy_raising_hand_desk_a_h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15763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1763713" y="404813"/>
            <a:ext cx="48958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ru-RU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Наші корпуси</a:t>
            </a:r>
            <a:endParaRPr lang="ru-RU" altLang="ru-RU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1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5400" b="1" dirty="0" smtClean="0">
                <a:solidFill>
                  <a:schemeClr val="bg1"/>
                </a:solidFill>
              </a:rPr>
              <a:t>Мотиваційний лист</a:t>
            </a:r>
            <a:endParaRPr lang="ru-RU" altLang="ru-RU" sz="5400" b="1" dirty="0" smtClean="0">
              <a:solidFill>
                <a:schemeClr val="bg1"/>
              </a:solidFill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39750" y="2060575"/>
            <a:ext cx="7993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Конкурсний відбір на </a:t>
            </a:r>
            <a:r>
              <a:rPr lang="uk-UA" altLang="ru-RU" sz="18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навчання </a:t>
            </a:r>
            <a:r>
              <a:rPr lang="uk-UA" altLang="ru-RU" sz="1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здійснюється на </a:t>
            </a:r>
            <a:r>
              <a:rPr lang="uk-UA" altLang="ru-RU" sz="18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основі  </a:t>
            </a:r>
            <a:r>
              <a:rPr lang="uk-UA" altLang="ru-RU" sz="1800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розгляду мотиваційних листів та вступних іспитів</a:t>
            </a:r>
            <a:endParaRPr lang="ru-RU" altLang="ru-RU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2324100" y="2924175"/>
            <a:ext cx="63722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dirty="0">
                <a:latin typeface="Arial Black" panose="020B0A04020102020204" pitchFamily="34" charset="0"/>
              </a:rPr>
              <a:t>Зверніть увагу 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dirty="0">
                <a:latin typeface="Arial Black" panose="020B0A04020102020204" pitchFamily="34" charset="0"/>
              </a:rPr>
              <a:t>На сайті коледжу </a:t>
            </a:r>
            <a:r>
              <a:rPr lang="uk-UA" altLang="ru-RU" sz="1800" i="1" dirty="0">
                <a:solidFill>
                  <a:srgbClr val="0070C0"/>
                </a:solidFill>
                <a:latin typeface="Arial Black" panose="020B0A04020102020204" pitchFamily="34" charset="0"/>
              </a:rPr>
              <a:t>(вкладка Вступникам) </a:t>
            </a:r>
            <a:r>
              <a:rPr lang="uk-UA" altLang="ru-RU" sz="1800" dirty="0">
                <a:latin typeface="Arial Black" panose="020B0A04020102020204" pitchFamily="34" charset="0"/>
              </a:rPr>
              <a:t>розміщено</a:t>
            </a:r>
            <a:endParaRPr lang="ru-RU" altLang="ru-RU" sz="1800" dirty="0"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</a:rPr>
              <a:t>ПОЛОЖЕННЯ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</a:rPr>
              <a:t>про рейтинговий розгляд мотиваційних листів вступників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</a:rPr>
              <a:t>до Відокремленого структурного підрозділу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</a:rPr>
              <a:t>«Полтавський фаховий коледж Національного юридичного університету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 Black" panose="020B0A04020102020204" pitchFamily="34" charset="0"/>
              </a:rPr>
              <a:t>імені Ярослава Мудрого»</a:t>
            </a:r>
          </a:p>
        </p:txBody>
      </p:sp>
      <p:pic>
        <p:nvPicPr>
          <p:cNvPr id="1638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162300"/>
            <a:ext cx="1517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C:\Users\Ирина\Downloads\картинки\Animations.300000.CD3\animations\people_3\students\tim_making_study_notes_hc.gif"/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948264" y="4769895"/>
            <a:ext cx="2303976" cy="230397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/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63575" y="1773238"/>
            <a:ext cx="7810500" cy="417512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Чекаємо за адресою: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м. Полтава, проспект Віталія Грицаєнка, 14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т. (0532) 56-01-42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т. Приймальної комісії </a:t>
            </a: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+38 </a:t>
            </a:r>
            <a:r>
              <a:rPr lang="ru-RU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068 8969817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е-mail: </a:t>
            </a:r>
            <a:r>
              <a:rPr lang="en-US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nlu</a:t>
            </a: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college@nlu.edu.ua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сайт: </a:t>
            </a:r>
            <a:r>
              <a:rPr lang="en-US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  <a:hlinkClick r:id="rId4"/>
              </a:rPr>
              <a:t>http://plc.nlu.edu.ua/</a:t>
            </a:r>
            <a:endParaRPr lang="uk-UA" altLang="ru-RU" sz="2400" dirty="0" smtClean="0">
              <a:solidFill>
                <a:srgbClr val="17375E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Instagram</a:t>
            </a: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: </a:t>
            </a:r>
            <a:r>
              <a:rPr lang="en-US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poltavalaw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Facebook</a:t>
            </a:r>
            <a:r>
              <a:rPr lang="uk-UA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:</a:t>
            </a:r>
            <a:r>
              <a:rPr lang="en-US" altLang="ru-RU" sz="2400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 PoltavaCollegeNLU </a:t>
            </a:r>
            <a:endParaRPr lang="uk-UA" altLang="ru-RU" sz="2400" dirty="0" smtClean="0">
              <a:solidFill>
                <a:srgbClr val="17375E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z="2400" b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Telegram</a:t>
            </a:r>
            <a:r>
              <a:rPr lang="uk-UA" altLang="ru-RU" sz="2400" b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:</a:t>
            </a:r>
            <a:r>
              <a:rPr lang="en-US" altLang="ru-RU" sz="2400" b="1" dirty="0" smtClean="0">
                <a:solidFill>
                  <a:srgbClr val="17375E"/>
                </a:solidFill>
                <a:latin typeface="Arial Black" panose="020B0A04020102020204" pitchFamily="34" charset="0"/>
              </a:rPr>
              <a:t> College|NLU</a:t>
            </a:r>
            <a:endParaRPr lang="uk-UA" altLang="ru-RU" sz="2400" b="1" dirty="0" smtClean="0">
              <a:solidFill>
                <a:srgbClr val="17375E"/>
              </a:solidFill>
              <a:latin typeface="Arial Black" panose="020B0A040201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ru-RU" altLang="ru-RU" sz="2400" dirty="0" smtClean="0">
              <a:solidFill>
                <a:srgbClr val="17375E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016" y="-78853"/>
            <a:ext cx="885698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Здобувай освіту найвищої якості – вивчай право, захищай державу  разом з нами!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3" name="Picture 7" descr="counting_girl_h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18081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618163" y="1612900"/>
            <a:ext cx="3525837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1900" b="1" dirty="0" smtClean="0">
                <a:solidFill>
                  <a:schemeClr val="tx2"/>
                </a:solidFill>
                <a:latin typeface="+mj-lt"/>
              </a:rPr>
              <a:t>Тут розташувалися: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6 лекційних залів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навчальні кабінети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2 конференц-зали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 комп’ютерні класи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бібліотека з книгосховищем і читальним залом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їдальня з двома обідніми залами</a:t>
            </a:r>
            <a:r>
              <a:rPr lang="ru-RU" altLang="ru-RU" sz="23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300" dirty="0">
                <a:solidFill>
                  <a:schemeClr val="tx2"/>
                </a:solidFill>
                <a:latin typeface="+mn-lt"/>
              </a:rPr>
              <a:t>б</a:t>
            </a: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уфет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Навчально – практична лабораторія «Юридична клініка</a:t>
            </a:r>
            <a:r>
              <a:rPr lang="en-US" altLang="ru-RU" sz="23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«</a:t>
            </a:r>
            <a:r>
              <a:rPr lang="en-US" altLang="ru-RU" sz="2300" dirty="0" smtClean="0">
                <a:solidFill>
                  <a:schemeClr val="tx2"/>
                </a:solidFill>
                <a:latin typeface="+mn-lt"/>
              </a:rPr>
              <a:t>Lex Qo</a:t>
            </a:r>
            <a:r>
              <a:rPr lang="en-US" altLang="ru-RU" sz="2300" dirty="0">
                <a:solidFill>
                  <a:srgbClr val="1F497D"/>
                </a:solidFill>
                <a:latin typeface="Calibri"/>
              </a:rPr>
              <a:t>u</a:t>
            </a:r>
            <a:r>
              <a:rPr lang="en-US" altLang="ru-RU" sz="2300" dirty="0" smtClean="0">
                <a:solidFill>
                  <a:schemeClr val="tx2"/>
                </a:solidFill>
                <a:latin typeface="+mn-lt"/>
              </a:rPr>
              <a:t>rum</a:t>
            </a:r>
            <a:r>
              <a:rPr lang="uk-UA" altLang="ru-RU" sz="2300" dirty="0" smtClean="0">
                <a:solidFill>
                  <a:schemeClr val="tx2"/>
                </a:solidFill>
                <a:latin typeface="+mn-lt"/>
              </a:rPr>
              <a:t>»</a:t>
            </a:r>
            <a:endParaRPr lang="ru-RU" altLang="ru-RU" sz="23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3556" name="Picture 4" descr="clas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573463"/>
            <a:ext cx="3109912" cy="207168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IMG_27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3109912" cy="207327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DSC03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3109913" cy="2332037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Ja02n88Rqk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3421063" cy="22701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296729"/>
            <a:ext cx="74168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Матеріально-технічна база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5805264"/>
            <a:ext cx="6660232" cy="566738"/>
          </a:xfrm>
        </p:spPr>
        <p:txBody>
          <a:bodyPr/>
          <a:lstStyle/>
          <a:p>
            <a:pPr algn="ctr"/>
            <a:r>
              <a:rPr lang="uk-UA" sz="3200" dirty="0" smtClean="0"/>
              <a:t>Яке відношення </a:t>
            </a:r>
            <a:br>
              <a:rPr lang="uk-UA" sz="3200" dirty="0" smtClean="0"/>
            </a:br>
            <a:r>
              <a:rPr lang="uk-UA" sz="3200" dirty="0" smtClean="0"/>
              <a:t>до нашого Коледжу має це фото?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" y="11466"/>
            <a:ext cx="9140519" cy="51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4008" cy="4525963"/>
          </a:xfrm>
        </p:spPr>
        <p:txBody>
          <a:bodyPr/>
          <a:lstStyle/>
          <a:p>
            <a:r>
              <a:rPr lang="ru-RU" sz="2400" b="1" dirty="0"/>
              <a:t>Сфера професійної діяльності </a:t>
            </a:r>
            <a:r>
              <a:rPr lang="ru-RU" sz="2000" b="1" i="1" dirty="0" smtClean="0">
                <a:solidFill>
                  <a:srgbClr val="0070C0"/>
                </a:solidFill>
              </a:rPr>
              <a:t>Надання </a:t>
            </a:r>
            <a:r>
              <a:rPr lang="ru-RU" sz="2000" b="1" i="1" dirty="0">
                <a:solidFill>
                  <a:srgbClr val="0070C0"/>
                </a:solidFill>
              </a:rPr>
              <a:t>поліцейських послуг у сфері забезпечення публічної безпеки і порядку, охорони прав і свобод людини, а також інтересів суспільства й держави; протидії злочинності; надання в межах, визначених законом, послуг з допомоги особам, які з особистих, економічних, соціальних причин або внаслідок надзвичайних ситуацій потребують такої допомоги.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639341"/>
            <a:ext cx="4427984" cy="28697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uk-UA" sz="2400" b="1" dirty="0" smtClean="0"/>
              <a:t>Галузь знань </a:t>
            </a:r>
          </a:p>
          <a:p>
            <a:pPr marL="0" indent="0"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К Безпека та оборона</a:t>
            </a:r>
            <a:endParaRPr lang="uk-UA" sz="2400" b="1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r>
              <a:rPr lang="uk-UA" sz="2400" b="1" dirty="0" smtClean="0"/>
              <a:t>Спеціальність </a:t>
            </a:r>
          </a:p>
          <a:p>
            <a:pPr marL="0" indent="0"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К9 Правоохоронна діяльність</a:t>
            </a:r>
          </a:p>
          <a:p>
            <a:pPr marL="0" indent="0">
              <a:buNone/>
              <a:defRPr/>
            </a:pPr>
            <a:r>
              <a:rPr lang="uk-UA" sz="2400" b="1" dirty="0" smtClean="0"/>
              <a:t>Освітньо-професійна програма </a:t>
            </a:r>
          </a:p>
          <a:p>
            <a:pPr marL="0" indent="0"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«Правоохоронна діяльність»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869160"/>
            <a:ext cx="3707904" cy="172626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55576" y="7059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altLang="ru-RU" b="1" dirty="0" smtClean="0">
                <a:solidFill>
                  <a:schemeClr val="bg1"/>
                </a:solidFill>
              </a:rPr>
              <a:t>Які спеціальності у коледжі?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69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0" y="476672"/>
            <a:ext cx="4560544" cy="4525963"/>
          </a:xfrm>
        </p:spPr>
        <p:txBody>
          <a:bodyPr/>
          <a:lstStyle/>
          <a:p>
            <a:r>
              <a:rPr lang="uk-UA" b="1" dirty="0" smtClean="0"/>
              <a:t>Кримінальна поліція: оперуповноважений</a:t>
            </a:r>
          </a:p>
          <a:p>
            <a:r>
              <a:rPr lang="uk-UA" b="1" dirty="0" smtClean="0"/>
              <a:t>Патрульна поліція: патрульний поліцейський, поліцейський підрозділів превентивної діяльності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3360" y="476672"/>
            <a:ext cx="4038600" cy="4525963"/>
          </a:xfrm>
        </p:spPr>
        <p:txBody>
          <a:bodyPr/>
          <a:lstStyle/>
          <a:p>
            <a:r>
              <a:rPr lang="uk-UA" b="1" dirty="0" smtClean="0"/>
              <a:t>Органи досудового розслідування: слідчий/дізнавач</a:t>
            </a:r>
          </a:p>
          <a:p>
            <a:r>
              <a:rPr lang="uk-UA" b="1" dirty="0" smtClean="0"/>
              <a:t>Поліцейський поліції охорони</a:t>
            </a:r>
          </a:p>
          <a:p>
            <a:r>
              <a:rPr lang="uk-UA" b="1" dirty="0" smtClean="0"/>
              <a:t>Поліцейський поліції охорони із забезпечення безпеки в закладах освіти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789040"/>
            <a:ext cx="3811146" cy="26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1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225550"/>
          </a:xfrm>
        </p:spPr>
        <p:txBody>
          <a:bodyPr/>
          <a:lstStyle/>
          <a:p>
            <a:r>
              <a:rPr lang="uk-UA" altLang="ru-RU" b="1" dirty="0" smtClean="0">
                <a:solidFill>
                  <a:schemeClr val="bg1"/>
                </a:solidFill>
              </a:rPr>
              <a:t>Перспективи випускника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sz="half" idx="1"/>
          </p:nvPr>
        </p:nvSpPr>
        <p:spPr>
          <a:xfrm>
            <a:off x="107950" y="1773238"/>
            <a:ext cx="4038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 err="1" smtClean="0"/>
              <a:t>Правоохоронна</a:t>
            </a:r>
            <a:r>
              <a:rPr lang="ru-RU" altLang="ru-RU" sz="2000" b="1" dirty="0" smtClean="0"/>
              <a:t> діяльність - це  забезпечення дотримання закону та безпеки в суспільстві.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dirty="0" smtClean="0"/>
              <a:t>Фахівці цієї спеціальності забезпечують громадський порядок та безпеку, займаються розслідуванням злочинів, затриманням та притягненням до відповідальності злочинців, що водночас є і захистом прав громадян. </a:t>
            </a:r>
          </a:p>
        </p:txBody>
      </p:sp>
      <p:sp>
        <p:nvSpPr>
          <p:cNvPr id="8196" name="Объект 3"/>
          <p:cNvSpPr>
            <a:spLocks noGrp="1"/>
          </p:cNvSpPr>
          <p:nvPr>
            <p:ph sz="half" idx="2"/>
          </p:nvPr>
        </p:nvSpPr>
        <p:spPr>
          <a:xfrm>
            <a:off x="4151086" y="1812389"/>
            <a:ext cx="5000625" cy="246538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b="1" dirty="0"/>
              <a:t>344 Державні інспектори</a:t>
            </a:r>
          </a:p>
          <a:p>
            <a:pPr marL="0" indent="0">
              <a:buNone/>
            </a:pPr>
            <a:r>
              <a:rPr lang="ru-RU" altLang="ru-RU" sz="2000" b="1" dirty="0"/>
              <a:t>3441 Інспектори митної служби</a:t>
            </a:r>
          </a:p>
          <a:p>
            <a:pPr marL="0" indent="0">
              <a:buNone/>
            </a:pPr>
            <a:r>
              <a:rPr lang="ru-RU" altLang="ru-RU" sz="2000" b="1" dirty="0"/>
              <a:t>3442 Інспектори податкової служби</a:t>
            </a:r>
          </a:p>
          <a:p>
            <a:pPr marL="0" indent="0">
              <a:buNone/>
            </a:pPr>
            <a:r>
              <a:rPr lang="ru-RU" altLang="ru-RU" sz="2000" b="1" dirty="0"/>
              <a:t>345 Інспектори правоохоронних органів, кримінально-виконавчої служби, воєнізованої охорони, приватні детективи </a:t>
            </a:r>
          </a:p>
          <a:p>
            <a:pPr marL="0" indent="0">
              <a:buNone/>
            </a:pPr>
            <a:r>
              <a:rPr lang="ru-RU" altLang="ru-RU" sz="2000" b="1" dirty="0"/>
              <a:t>3450 Інспектори воєнізованої охорони та приватні детективи</a:t>
            </a:r>
          </a:p>
          <a:p>
            <a:pPr marL="0" indent="0">
              <a:buNone/>
            </a:pPr>
            <a:r>
              <a:rPr lang="ru-RU" altLang="ru-RU" sz="2000" b="1" dirty="0"/>
              <a:t>3451 Інспектори правоохоронних органів та фахівці із дізнання</a:t>
            </a:r>
          </a:p>
          <a:p>
            <a:pPr marL="0" indent="0">
              <a:buNone/>
            </a:pPr>
            <a:r>
              <a:rPr lang="ru-RU" altLang="ru-RU" sz="2000" b="1" dirty="0"/>
              <a:t>3452 Фахівці кримінально-виконавчої служби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3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23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605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12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12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405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76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8"/>
          <p:cNvSpPr/>
          <p:nvPr/>
        </p:nvSpPr>
        <p:spPr>
          <a:xfrm>
            <a:off x="990091" y="1650109"/>
            <a:ext cx="7241350" cy="4525458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/>
          <p:cNvSpPr/>
          <p:nvPr/>
        </p:nvSpPr>
        <p:spPr>
          <a:xfrm>
            <a:off x="1935448" y="4797152"/>
            <a:ext cx="188280" cy="18812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2286000" y="4797425"/>
            <a:ext cx="5548313" cy="654050"/>
          </a:xfrm>
          <a:custGeom>
            <a:avLst/>
            <a:gdLst>
              <a:gd name="connsiteX0" fmla="*/ 0 w 1687279"/>
              <a:gd name="connsiteY0" fmla="*/ 0 h 1308003"/>
              <a:gd name="connsiteX1" fmla="*/ 1687279 w 1687279"/>
              <a:gd name="connsiteY1" fmla="*/ 0 h 1308003"/>
              <a:gd name="connsiteX2" fmla="*/ 1687279 w 1687279"/>
              <a:gd name="connsiteY2" fmla="*/ 1308003 h 1308003"/>
              <a:gd name="connsiteX3" fmla="*/ 0 w 1687279"/>
              <a:gd name="connsiteY3" fmla="*/ 1308003 h 1308003"/>
              <a:gd name="connsiteX4" fmla="*/ 0 w 1687279"/>
              <a:gd name="connsiteY4" fmla="*/ 0 h 130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279" h="1308003">
                <a:moveTo>
                  <a:pt x="0" y="0"/>
                </a:moveTo>
                <a:lnTo>
                  <a:pt x="1687279" y="0"/>
                </a:lnTo>
                <a:lnTo>
                  <a:pt x="1687279" y="1308003"/>
                </a:lnTo>
                <a:lnTo>
                  <a:pt x="0" y="13080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9766" tIns="0" rIns="0" bIns="0"/>
          <a:lstStyle>
            <a:lvl1pPr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alt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Фаховий молодший бакалавр</a:t>
            </a:r>
          </a:p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altLang="ru-RU" sz="24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Полтавський фаховий коледж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altLang="ru-RU" dirty="0" smtClean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151719" y="3808920"/>
            <a:ext cx="340161" cy="34016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илиния 12"/>
          <p:cNvSpPr/>
          <p:nvPr/>
        </p:nvSpPr>
        <p:spPr>
          <a:xfrm>
            <a:off x="3321050" y="3641725"/>
            <a:ext cx="5795963" cy="700088"/>
          </a:xfrm>
          <a:custGeom>
            <a:avLst/>
            <a:gdLst>
              <a:gd name="connsiteX0" fmla="*/ 0 w 1737969"/>
              <a:gd name="connsiteY0" fmla="*/ 0 h 2462123"/>
              <a:gd name="connsiteX1" fmla="*/ 1737969 w 1737969"/>
              <a:gd name="connsiteY1" fmla="*/ 0 h 2462123"/>
              <a:gd name="connsiteX2" fmla="*/ 1737969 w 1737969"/>
              <a:gd name="connsiteY2" fmla="*/ 2462123 h 2462123"/>
              <a:gd name="connsiteX3" fmla="*/ 0 w 1737969"/>
              <a:gd name="connsiteY3" fmla="*/ 2462123 h 2462123"/>
              <a:gd name="connsiteX4" fmla="*/ 0 w 1737969"/>
              <a:gd name="connsiteY4" fmla="*/ 0 h 246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969" h="2462123">
                <a:moveTo>
                  <a:pt x="0" y="0"/>
                </a:moveTo>
                <a:lnTo>
                  <a:pt x="1737969" y="0"/>
                </a:lnTo>
                <a:lnTo>
                  <a:pt x="1737969" y="2462123"/>
                </a:lnTo>
                <a:lnTo>
                  <a:pt x="0" y="24621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0346" tIns="0" rIns="0" bIns="0"/>
          <a:lstStyle>
            <a:lvl1pPr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1pPr>
            <a:lvl2pPr marL="742950" indent="-285750"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2pPr>
            <a:lvl3pPr marL="1143000" indent="-228600"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3pPr>
            <a:lvl4pPr marL="1600200" indent="-228600"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4pPr>
            <a:lvl5pPr marL="2057400" indent="-228600" defTabSz="622300"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24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Бакалавр</a:t>
            </a:r>
          </a:p>
          <a:p>
            <a:pPr eaLnBrk="1" hangingPunct="1">
              <a:defRPr/>
            </a:pPr>
            <a:r>
              <a:rPr lang="uk-UA" altLang="ru-RU" sz="24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Військово – юридичний інститут НЮУ імені Ярослава Мудрого</a:t>
            </a:r>
            <a:endParaRPr lang="ru-RU" altLang="ru-RU" sz="2400" dirty="0" smtClean="0">
              <a:solidFill>
                <a:srgbClr val="17375E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65676" y="2437304"/>
            <a:ext cx="471357" cy="47116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1116013" y="1722438"/>
            <a:ext cx="6048375" cy="1733550"/>
          </a:xfrm>
          <a:custGeom>
            <a:avLst/>
            <a:gdLst>
              <a:gd name="connsiteX0" fmla="*/ 0 w 1737969"/>
              <a:gd name="connsiteY0" fmla="*/ 0 h 3145544"/>
              <a:gd name="connsiteX1" fmla="*/ 1737969 w 1737969"/>
              <a:gd name="connsiteY1" fmla="*/ 0 h 3145544"/>
              <a:gd name="connsiteX2" fmla="*/ 1737969 w 1737969"/>
              <a:gd name="connsiteY2" fmla="*/ 3145544 h 3145544"/>
              <a:gd name="connsiteX3" fmla="*/ 0 w 1737969"/>
              <a:gd name="connsiteY3" fmla="*/ 3145544 h 3145544"/>
              <a:gd name="connsiteX4" fmla="*/ 0 w 1737969"/>
              <a:gd name="connsiteY4" fmla="*/ 0 h 314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969" h="3145544">
                <a:moveTo>
                  <a:pt x="0" y="0"/>
                </a:moveTo>
                <a:lnTo>
                  <a:pt x="1737969" y="0"/>
                </a:lnTo>
                <a:lnTo>
                  <a:pt x="1737969" y="3145544"/>
                </a:lnTo>
                <a:lnTo>
                  <a:pt x="0" y="31455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49414" tIns="0" rIns="0" bIns="0"/>
          <a:lstStyle/>
          <a:p>
            <a:pPr algn="r" defTabSz="622300" eaLnBrk="1" hangingPunct="1"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Магістр</a:t>
            </a:r>
          </a:p>
          <a:p>
            <a:pPr algn="r" defTabSz="622300" eaLnBrk="1" hangingPunct="1">
              <a:spcAft>
                <a:spcPts val="0"/>
              </a:spcAft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Військово - юридичний інститут</a:t>
            </a:r>
          </a:p>
          <a:p>
            <a:pPr algn="r" defTabSz="622300" eaLnBrk="1" hangingPunct="1">
              <a:spcAft>
                <a:spcPts val="0"/>
              </a:spcAft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Інститут Служби безпеки України</a:t>
            </a:r>
          </a:p>
          <a:p>
            <a:pPr algn="r" defTabSz="622300" eaLnBrk="1" hangingPunct="1">
              <a:spcAft>
                <a:spcPts val="0"/>
              </a:spcAft>
              <a:defRPr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Національного юридичного університету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</a:br>
            <a:r>
              <a:rPr lang="uk-UA" sz="240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імені Ярослава Мудрого</a:t>
            </a:r>
          </a:p>
          <a:p>
            <a:pPr algn="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404664"/>
            <a:ext cx="74168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Які перспективи?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58" name="Picture 19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8383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8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1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35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5576" y="404664"/>
            <a:ext cx="74168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Строки та форма навчання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504" y="1844824"/>
            <a:ext cx="864101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uk-UA" altLang="ru-RU" sz="2800" b="1" dirty="0">
                <a:solidFill>
                  <a:srgbClr val="17375E"/>
                </a:solidFill>
              </a:rPr>
              <a:t>Строки </a:t>
            </a:r>
            <a:r>
              <a:rPr lang="uk-UA" altLang="ru-RU" sz="2800" b="1" dirty="0" smtClean="0">
                <a:solidFill>
                  <a:srgbClr val="17375E"/>
                </a:solidFill>
              </a:rPr>
              <a:t>навчання: </a:t>
            </a:r>
            <a:r>
              <a:rPr lang="uk-UA" sz="2800" b="1" dirty="0" smtClean="0">
                <a:solidFill>
                  <a:srgbClr val="0070C0"/>
                </a:solidFill>
                <a:latin typeface="Calibri"/>
                <a:cs typeface="+mn-cs"/>
              </a:rPr>
              <a:t>К9 </a:t>
            </a:r>
            <a:r>
              <a:rPr lang="uk-UA" sz="2800" b="1" dirty="0">
                <a:solidFill>
                  <a:srgbClr val="0070C0"/>
                </a:solidFill>
                <a:latin typeface="Calibri"/>
                <a:cs typeface="+mn-cs"/>
              </a:rPr>
              <a:t>ПРАВООХОРОННА ДІЯЛЬНІСТЬ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2800" b="1" dirty="0">
              <a:solidFill>
                <a:srgbClr val="17375E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altLang="ru-RU" sz="2800" dirty="0">
                <a:solidFill>
                  <a:srgbClr val="17375E"/>
                </a:solidFill>
              </a:rPr>
              <a:t>денна форма навчання на підставі базової середньої освіти    (9 класів) – 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uk-UA" altLang="ru-RU" sz="2800" b="1" dirty="0">
                <a:solidFill>
                  <a:srgbClr val="FF0000"/>
                </a:solidFill>
              </a:rPr>
              <a:t> роки 10 міс.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uk-UA" altLang="ru-RU" sz="2800" dirty="0">
                <a:solidFill>
                  <a:srgbClr val="17375E"/>
                </a:solidFill>
              </a:rPr>
              <a:t>денна форма навчання на підставі повної загальної середньої освіти (11 класів) –  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uk-UA" altLang="ru-RU" sz="2800" b="1" dirty="0">
                <a:solidFill>
                  <a:srgbClr val="FF0000"/>
                </a:solidFill>
              </a:rPr>
              <a:t> р</a:t>
            </a:r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і</a:t>
            </a:r>
            <a:r>
              <a:rPr lang="uk-UA" altLang="ru-RU" sz="2800" b="1" dirty="0">
                <a:solidFill>
                  <a:srgbClr val="FF0000"/>
                </a:solidFill>
              </a:rPr>
              <a:t>к 10 міс.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800" dirty="0">
              <a:solidFill>
                <a:srgbClr val="FF0000"/>
              </a:solidFill>
            </a:endParaRPr>
          </a:p>
        </p:txBody>
      </p:sp>
      <p:pic>
        <p:nvPicPr>
          <p:cNvPr id="11269" name="Picture 9" descr="college_kid_carrying__a_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48150"/>
            <a:ext cx="13096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887</Words>
  <Application>Microsoft Office PowerPoint</Application>
  <PresentationFormat>Экран (4:3)</PresentationFormat>
  <Paragraphs>142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Яке відношення  до нашого Коледжу має це фото?</vt:lpstr>
      <vt:lpstr>Презентация PowerPoint</vt:lpstr>
      <vt:lpstr>Презентация PowerPoint</vt:lpstr>
      <vt:lpstr>Перспективи випускника</vt:lpstr>
      <vt:lpstr>Презентация PowerPoint</vt:lpstr>
      <vt:lpstr>Презентация PowerPoint</vt:lpstr>
      <vt:lpstr>Які спеціальності у коледжі?</vt:lpstr>
      <vt:lpstr>Перспективи випускника (результати навчання)</vt:lpstr>
      <vt:lpstr>Перспективи випускника</vt:lpstr>
      <vt:lpstr>Строки та форма навчання</vt:lpstr>
      <vt:lpstr>Презентация PowerPoint</vt:lpstr>
      <vt:lpstr>Презентация PowerPoint</vt:lpstr>
      <vt:lpstr>ЕЛЕКТРОННИЙ ПІДПИС</vt:lpstr>
      <vt:lpstr>ЕЛЕКТРОННИЙ ПІДПИС</vt:lpstr>
      <vt:lpstr>Презентация PowerPoint</vt:lpstr>
      <vt:lpstr>Вступні іспити</vt:lpstr>
      <vt:lpstr>Мотиваційний лист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Олександр Сергійович Литвиненко</cp:lastModifiedBy>
  <cp:revision>231</cp:revision>
  <dcterms:created xsi:type="dcterms:W3CDTF">2012-08-04T09:14:40Z</dcterms:created>
  <dcterms:modified xsi:type="dcterms:W3CDTF">2025-04-09T15:23:50Z</dcterms:modified>
</cp:coreProperties>
</file>